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7" r:id="rId13"/>
    <p:sldId id="268" r:id="rId14"/>
    <p:sldId id="270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кита Корягин" initials="НК" lastIdx="1" clrIdx="0">
    <p:extLst>
      <p:ext uri="{19B8F6BF-5375-455C-9EA6-DF929625EA0E}">
        <p15:presenceInfo xmlns:p15="http://schemas.microsoft.com/office/powerpoint/2012/main" userId="0a7a83d6c82534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96" autoAdjust="0"/>
    <p:restoredTop sz="94660"/>
  </p:normalViewPr>
  <p:slideViewPr>
    <p:cSldViewPr snapToGrid="0">
      <p:cViewPr>
        <p:scale>
          <a:sx n="75" d="100"/>
          <a:sy n="75" d="100"/>
        </p:scale>
        <p:origin x="96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41636-4EAE-43F5-9575-989EF34D94E0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25509-726F-4741-96E3-304E076CE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12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43C057-33C2-4D16-99E4-5015CFDB6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D7D1E15-517E-49F4-91D3-1D608F4C5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5635EE-0D79-440E-868E-7B0A7B3F3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1FAB-5FEB-4C0C-84D2-044E41828105}" type="datetime1">
              <a:rPr lang="ru-RU" smtClean="0"/>
              <a:t>30.11.2021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F1DA23-63E1-49AC-93E0-06C2DA1BB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2B5067-38B8-488A-A167-7A6F76378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056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B01BE-BBBE-4BAC-ACC0-4C0CDE34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0F64C-D175-4E01-9DD1-BF89E8207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7D130F-A7C5-43BD-92AC-FEE382B4A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1AA9-368D-4174-9BE4-89DD8CF99F2F}" type="datetime1">
              <a:rPr lang="ru-RU" smtClean="0"/>
              <a:t>30.11.2021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805521-5FD0-407B-95C2-48523926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EF4A0B-ED83-47F2-A485-974DB0A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733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95CAE6C-29E5-47E6-917A-3E721F408F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DEF440C-1F91-4427-9939-E51AE65E6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0684D6-7625-41A9-9D0F-B036FD4AE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B669E-1C66-4522-84B6-C6636C6A7255}" type="datetime1">
              <a:rPr lang="ru-RU" smtClean="0"/>
              <a:t>30.11.2021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3118BF-C5E9-4813-8741-00A5DBBF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19E1FE-831E-486B-97FA-5BC52E87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768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D5A512-A33A-48DE-864D-B6908E50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A9D01E-286E-4386-8226-23AAC6F63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45AF-0409-40AB-8D14-1DC0F254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C682-E15E-4429-9183-5A41FCF88F2D}" type="datetime1">
              <a:rPr lang="ru-RU" smtClean="0"/>
              <a:t>30.11.2021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5CE11C-19AF-4C52-8945-F12324932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4265C2-9D42-4EA9-ACD3-1945EE37C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123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972F64-0D48-45FB-97C7-14D2165E3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54A6F6-069E-4059-91D0-9CFBF6F17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BFB36F-F91B-4B1B-9FDE-0A9C4B456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7E874-6A70-49F1-A9AA-1490CC1DDDA6}" type="datetime1">
              <a:rPr lang="ru-RU" smtClean="0"/>
              <a:t>30.11.2021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277D56-50A8-4D5C-8138-66EE7F2BA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916DE5-3803-4FAE-A367-30E1B0897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486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4F3BA1-4131-4777-8E68-A08B0271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E7AE7D-66B7-462B-BB7A-2C7E5A4F1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0AFC6A-8BB0-4D3F-BE63-E6C46224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45AF83-8037-477F-9479-4F1262BC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A078-5F0A-49E3-B2D9-6B531E935BFC}" type="datetime1">
              <a:rPr lang="ru-RU" smtClean="0"/>
              <a:t>30.11.2021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568D01-B28C-4DB7-9605-20764E6A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CDD58C-6476-4BF6-93D6-79B136210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139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BEAC9F-7280-416E-850F-5E944BC6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C4B752-556C-497B-BA40-323B0EED9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1F8D12-FBEE-4E69-8149-FE0F1241D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1EB1294-94F2-4FA3-A1E5-3948512D8F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577E4E-7080-4A1B-9AB5-328FD78C50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96327BA-103C-4D76-9551-1D0C3453F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5461-B2BE-4A72-A111-015D9CEDCCEC}" type="datetime1">
              <a:rPr lang="ru-RU" smtClean="0"/>
              <a:t>30.11.2021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4EAA2F6-B635-4C69-9E6A-B4F062C2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620FA76-CE5D-457E-A006-AB1CD820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37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FA0F-003C-4BBE-BD38-E24830FDC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53E231-F8D2-43DD-B87C-986F8D05C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1BB0-0E54-47ED-9392-716DAAE9BD80}" type="datetime1">
              <a:rPr lang="ru-RU" smtClean="0"/>
              <a:t>30.11.2021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293E351-C5EE-48EA-8001-56607F95E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BABF5-8A00-47F5-9FA0-B0A159EF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469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1A8F7EF-8A63-46CA-A082-8D618A4AE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57E10-3B1C-4F89-BF1C-D4B4BBA03310}" type="datetime1">
              <a:rPr lang="ru-RU" smtClean="0"/>
              <a:t>30.11.2021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EABCCB0-23BD-48A7-B853-2837A689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132AB9-E877-4218-927F-E5BC79EA0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7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08585-E18E-46AF-B719-51B1E10C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269C37-79F7-4FF9-A2E7-2FBC786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AC247D-16CD-4907-91E8-BDDE44E4D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C9C13B-AA33-43AF-8008-1DD64DE02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7A1F-46F2-4C8E-81B2-22841F81FD3D}" type="datetime1">
              <a:rPr lang="ru-RU" smtClean="0"/>
              <a:t>30.11.2021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330A25-82E2-4625-9705-6A518EAD4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D15A64-7247-43B7-B59A-CD0D5AAF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60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43D22-FE06-4187-994B-4E035E384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51BC475-60F1-4347-B115-25D130009D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E082762-781C-4308-8276-1CA4ACCF7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D9C55D-2AE6-4E11-817B-1A24C6FA6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AD49-E139-458E-816F-150D76F27765}" type="datetime1">
              <a:rPr lang="ru-RU" smtClean="0"/>
              <a:t>30.11.2021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1E876B9-6937-48D6-AEC8-1307E9A4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D06BD6-8766-4801-89F4-9FBAAB54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28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371F6-924D-476A-ACFB-09700190C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1ADF59-E15B-4546-803C-8CE246A6B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799D39-02CA-4154-8665-89BD0443B9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6652F-8A79-4EB0-9AD3-8699BB7205FC}" type="datetime1">
              <a:rPr lang="ru-RU" smtClean="0"/>
              <a:t>30.11.2021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9ECBE0-A8A2-4164-B227-FB4577F98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631B22-E2C0-438F-A571-68DACE2FE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4892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80636D-430D-4B09-8CA7-03DE4231C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" y="406400"/>
            <a:ext cx="10377055" cy="2387600"/>
          </a:xfrm>
        </p:spPr>
        <p:txBody>
          <a:bodyPr/>
          <a:lstStyle/>
          <a:p>
            <a:pPr algn="l"/>
            <a:r>
              <a:rPr lang="ru-RU" dirty="0"/>
              <a:t>Глубинное обучение для работы с кодом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243729-9885-4EB1-A6F8-9E7D66EE9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945" y="3429000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ru-RU" sz="4400" dirty="0">
                <a:latin typeface="+mj-lt"/>
              </a:rPr>
              <a:t>Корягин Никита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7FF9DF-A80E-41B5-AA06-FC5CEDCB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2055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D6D3C62-FC4B-4A82-84F0-CBF181094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10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48AA4-D351-40B6-8AB2-14FA75617A83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Code2Vec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5122F0-D978-43C3-8D5E-FA1129CA97EA}"/>
              </a:ext>
            </a:extLst>
          </p:cNvPr>
          <p:cNvSpPr txBox="1"/>
          <p:nvPr/>
        </p:nvSpPr>
        <p:spPr>
          <a:xfrm>
            <a:off x="247650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Почему пути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EEBED-F7CA-494A-B2C0-ABB5BC79D662}"/>
              </a:ext>
            </a:extLst>
          </p:cNvPr>
          <p:cNvSpPr txBox="1"/>
          <p:nvPr/>
        </p:nvSpPr>
        <p:spPr>
          <a:xfrm>
            <a:off x="1762760" y="2472750"/>
            <a:ext cx="8666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Легко представить код в виде путей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Модели будет легче различать похожие по синтаксису, но разные по семантике куски кода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Можно интерпретировать 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3419735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1846AF7-3960-435A-85A4-0925FB18D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11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5E57D1-3433-4C1F-9ED3-9F9E657A0E27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Code2Vec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6EF00-29AE-4D7E-B01F-3036074961DC}"/>
              </a:ext>
            </a:extLst>
          </p:cNvPr>
          <p:cNvSpPr txBox="1"/>
          <p:nvPr/>
        </p:nvSpPr>
        <p:spPr>
          <a:xfrm>
            <a:off x="247650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Почему пути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504029-1C29-49F1-8209-0CB9A53D10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28" t="16805" r="18594" b="14584"/>
          <a:stretch/>
        </p:blipFill>
        <p:spPr>
          <a:xfrm>
            <a:off x="2433637" y="1276350"/>
            <a:ext cx="73247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0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9EC0ECF-DDE6-4D6E-9CA0-52736ACB0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12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615C6-4BF6-44B4-8293-9C9501E6BCDB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Code2Vec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F70C91-955B-422F-BBF5-868B1870B37C}"/>
              </a:ext>
            </a:extLst>
          </p:cNvPr>
          <p:cNvSpPr txBox="1"/>
          <p:nvPr/>
        </p:nvSpPr>
        <p:spPr>
          <a:xfrm>
            <a:off x="247650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Модель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C4E31A-2F45-4DFE-97DA-54803EAA2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514350"/>
            <a:ext cx="767715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EB00F0-DCBB-422C-A358-95B37387FED6}"/>
              </a:ext>
            </a:extLst>
          </p:cNvPr>
          <p:cNvSpPr txBox="1"/>
          <p:nvPr/>
        </p:nvSpPr>
        <p:spPr>
          <a:xfrm>
            <a:off x="335280" y="3283565"/>
            <a:ext cx="362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 слоям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4475D-E2E5-4D0D-90AE-078CA15371A6}"/>
              </a:ext>
            </a:extLst>
          </p:cNvPr>
          <p:cNvSpPr txBox="1"/>
          <p:nvPr/>
        </p:nvSpPr>
        <p:spPr>
          <a:xfrm>
            <a:off x="335280" y="3652599"/>
            <a:ext cx="3703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Первый </a:t>
            </a:r>
            <a:r>
              <a:rPr lang="en-US" dirty="0"/>
              <a:t>embedding </a:t>
            </a:r>
            <a:r>
              <a:rPr lang="ru-RU" dirty="0"/>
              <a:t>слой</a:t>
            </a:r>
          </a:p>
          <a:p>
            <a:r>
              <a:rPr lang="ru-RU" dirty="0"/>
              <a:t>переводит все </a:t>
            </a:r>
            <a:r>
              <a:rPr lang="en-US" dirty="0"/>
              <a:t>path-context </a:t>
            </a:r>
            <a:r>
              <a:rPr lang="ru-RU" dirty="0"/>
              <a:t>в </a:t>
            </a:r>
            <a:r>
              <a:rPr lang="en-US" dirty="0"/>
              <a:t>context vector</a:t>
            </a:r>
            <a:r>
              <a:rPr lang="ru-RU" dirty="0"/>
              <a:t> размерности 3</a:t>
            </a:r>
            <a:r>
              <a:rPr lang="en-US" dirty="0"/>
              <a:t>d</a:t>
            </a:r>
          </a:p>
          <a:p>
            <a:r>
              <a:rPr lang="ru-RU" dirty="0"/>
              <a:t>Тут обучаем матрицу перевода вершины в вектор и матрицу перевода пути в вектор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B8E74794-FDE3-430A-96EC-42F8DC86B44F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038600" y="4528185"/>
            <a:ext cx="876300" cy="1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92B2323-9DEB-410D-904E-5F5065E55CC2}"/>
              </a:ext>
            </a:extLst>
          </p:cNvPr>
          <p:cNvSpPr txBox="1"/>
          <p:nvPr/>
        </p:nvSpPr>
        <p:spPr>
          <a:xfrm>
            <a:off x="4914900" y="3933850"/>
            <a:ext cx="2990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Применяем </a:t>
            </a:r>
            <a:r>
              <a:rPr lang="en-US" dirty="0"/>
              <a:t>FC </a:t>
            </a:r>
            <a:r>
              <a:rPr lang="ru-RU" dirty="0"/>
              <a:t>слой(одинаковый!) для каждого  </a:t>
            </a:r>
            <a:r>
              <a:rPr lang="en-US" dirty="0"/>
              <a:t>context </a:t>
            </a:r>
            <a:r>
              <a:rPr lang="ru-RU" dirty="0"/>
              <a:t>вектора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0EBA335-76AF-4E89-B403-D0ED26E9F4FE}"/>
              </a:ext>
            </a:extLst>
          </p:cNvPr>
          <p:cNvCxnSpPr>
            <a:cxnSpLocks/>
          </p:cNvCxnSpPr>
          <p:nvPr/>
        </p:nvCxnSpPr>
        <p:spPr>
          <a:xfrm flipV="1">
            <a:off x="7905750" y="4528185"/>
            <a:ext cx="876300" cy="1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EE0C7B-0A22-48A5-A6F1-7293E348CFB9}"/>
              </a:ext>
            </a:extLst>
          </p:cNvPr>
          <p:cNvSpPr txBox="1"/>
          <p:nvPr/>
        </p:nvSpPr>
        <p:spPr>
          <a:xfrm>
            <a:off x="8782050" y="4191824"/>
            <a:ext cx="3409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Применяем функцию активации и </a:t>
            </a:r>
            <a:r>
              <a:rPr lang="en-US" dirty="0"/>
              <a:t>attention </a:t>
            </a:r>
            <a:r>
              <a:rPr lang="ru-RU" dirty="0"/>
              <a:t>слой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379B40-060B-43A8-8973-FB2DF12FB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53" t="33194" r="27265" b="57639"/>
          <a:stretch/>
        </p:blipFill>
        <p:spPr>
          <a:xfrm>
            <a:off x="8782050" y="4992379"/>
            <a:ext cx="3409950" cy="49139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4A9C11F-2647-4C0A-8DD7-50637036AD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12" t="57777" r="38203" b="32963"/>
          <a:stretch/>
        </p:blipFill>
        <p:spPr>
          <a:xfrm>
            <a:off x="8939212" y="5591193"/>
            <a:ext cx="2619375" cy="6350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E57959F-E845-45C8-964F-BB0B5CCE488B}"/>
              </a:ext>
            </a:extLst>
          </p:cNvPr>
          <p:cNvSpPr txBox="1"/>
          <p:nvPr/>
        </p:nvSpPr>
        <p:spPr>
          <a:xfrm>
            <a:off x="379730" y="6229179"/>
            <a:ext cx="9497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Uri Alon et al. </a:t>
            </a:r>
            <a:r>
              <a:rPr lang="ru-RU" sz="1400" dirty="0"/>
              <a:t>code2vec: Learning </a:t>
            </a:r>
            <a:r>
              <a:rPr lang="ru-RU" sz="1400" dirty="0" err="1"/>
              <a:t>Distributed</a:t>
            </a:r>
            <a:r>
              <a:rPr lang="ru-RU" sz="1400" dirty="0"/>
              <a:t> </a:t>
            </a:r>
            <a:r>
              <a:rPr lang="ru-RU" sz="1400" dirty="0" err="1"/>
              <a:t>Representations</a:t>
            </a:r>
            <a:r>
              <a:rPr lang="ru-RU" sz="1400" dirty="0"/>
              <a:t> </a:t>
            </a:r>
            <a:r>
              <a:rPr lang="ru-RU" sz="1400" dirty="0" err="1"/>
              <a:t>of</a:t>
            </a:r>
            <a:r>
              <a:rPr lang="ru-RU" sz="1400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3533477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B0EF7B1-5B18-4BE2-BE73-8342A01C7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13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5A966-980A-481F-8A91-0A521637475F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Code2Seq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D6AAC-B004-43A5-8BD9-B9D438D91FE9}"/>
              </a:ext>
            </a:extLst>
          </p:cNvPr>
          <p:cNvSpPr txBox="1"/>
          <p:nvPr/>
        </p:nvSpPr>
        <p:spPr>
          <a:xfrm>
            <a:off x="247650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Модель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4FEB32-31CD-4F1D-B861-5FF43BDED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99" t="34166" r="22110" b="32222"/>
          <a:stretch/>
        </p:blipFill>
        <p:spPr>
          <a:xfrm>
            <a:off x="1792924" y="1891011"/>
            <a:ext cx="8606152" cy="3228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0D9BDC-619E-4A98-B52B-484DFADF4C09}"/>
              </a:ext>
            </a:extLst>
          </p:cNvPr>
          <p:cNvSpPr txBox="1"/>
          <p:nvPr/>
        </p:nvSpPr>
        <p:spPr>
          <a:xfrm>
            <a:off x="247650" y="1337905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Идейно то же, что и </a:t>
            </a:r>
            <a:r>
              <a:rPr lang="en-US" sz="2000" dirty="0"/>
              <a:t>Code2Vec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23066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91CD810-F844-4D8F-B9FB-3CCC9515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14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E3F9BF-51DD-4EE0-892E-B1DCCD500EC0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Применения </a:t>
            </a:r>
            <a:r>
              <a:rPr lang="en-US" sz="2800" dirty="0"/>
              <a:t>Code2Seq</a:t>
            </a:r>
            <a:endParaRPr lang="ru-R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2A28A-CF4A-4BD8-8AF1-72D5ADCCE8FF}"/>
              </a:ext>
            </a:extLst>
          </p:cNvPr>
          <p:cNvSpPr txBox="1"/>
          <p:nvPr/>
        </p:nvSpPr>
        <p:spPr>
          <a:xfrm>
            <a:off x="1770344" y="1473364"/>
            <a:ext cx="2570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Хотим дать название функции по ее телу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9AFD9-A8FA-48E5-8887-A6FDC806CA94}"/>
              </a:ext>
            </a:extLst>
          </p:cNvPr>
          <p:cNvSpPr txBox="1"/>
          <p:nvPr/>
        </p:nvSpPr>
        <p:spPr>
          <a:xfrm>
            <a:off x="1691002" y="1071673"/>
            <a:ext cx="272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Summarization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E6E9F-B20E-406A-BF48-46FC4DA21C5A}"/>
              </a:ext>
            </a:extLst>
          </p:cNvPr>
          <p:cNvSpPr txBox="1"/>
          <p:nvPr/>
        </p:nvSpPr>
        <p:spPr>
          <a:xfrm>
            <a:off x="7779968" y="1441005"/>
            <a:ext cx="296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Хотим перевести код с одного языка на другой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309AC-297F-4E06-A198-3452C59FC750}"/>
              </a:ext>
            </a:extLst>
          </p:cNvPr>
          <p:cNvSpPr txBox="1"/>
          <p:nvPr/>
        </p:nvSpPr>
        <p:spPr>
          <a:xfrm>
            <a:off x="8125367" y="1071673"/>
            <a:ext cx="207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Translation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970F0A-CC29-4E7E-B477-F251B38D182B}"/>
              </a:ext>
            </a:extLst>
          </p:cNvPr>
          <p:cNvSpPr txBox="1"/>
          <p:nvPr/>
        </p:nvSpPr>
        <p:spPr>
          <a:xfrm>
            <a:off x="1336985" y="2284470"/>
            <a:ext cx="3437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CodeSearchNet</a:t>
            </a:r>
            <a:endParaRPr lang="en-US" dirty="0"/>
          </a:p>
          <a:p>
            <a:pPr algn="ctr"/>
            <a:r>
              <a:rPr lang="ru-RU" dirty="0"/>
              <a:t>2</a:t>
            </a:r>
            <a:r>
              <a:rPr lang="en-US" dirty="0"/>
              <a:t>KK </a:t>
            </a:r>
            <a:r>
              <a:rPr lang="ru-RU" dirty="0"/>
              <a:t>функций с названиями и аннотациями</a:t>
            </a:r>
            <a:endParaRPr lang="en-US" dirty="0"/>
          </a:p>
          <a:p>
            <a:pPr algn="ctr"/>
            <a:r>
              <a:rPr lang="ru-RU" dirty="0"/>
              <a:t>(</a:t>
            </a:r>
            <a:r>
              <a:rPr lang="en-US" dirty="0" err="1"/>
              <a:t>Source:GitHub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BE629A-AB69-462A-81EA-F1D81563F34B}"/>
              </a:ext>
            </a:extLst>
          </p:cNvPr>
          <p:cNvSpPr txBox="1"/>
          <p:nvPr/>
        </p:nvSpPr>
        <p:spPr>
          <a:xfrm>
            <a:off x="7190593" y="2284470"/>
            <a:ext cx="41440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Dataset </a:t>
            </a:r>
            <a:r>
              <a:rPr lang="en-US" dirty="0" err="1"/>
              <a:t>CodeXGLUE</a:t>
            </a:r>
            <a:r>
              <a:rPr lang="en-US" dirty="0"/>
              <a:t> </a:t>
            </a:r>
          </a:p>
          <a:p>
            <a:pPr algn="ctr"/>
            <a:r>
              <a:rPr lang="ru-RU" dirty="0"/>
              <a:t>10К функций, каждая из которых написана на </a:t>
            </a:r>
            <a:r>
              <a:rPr lang="en-US" dirty="0"/>
              <a:t>Java </a:t>
            </a:r>
            <a:r>
              <a:rPr lang="ru-RU" dirty="0"/>
              <a:t>и </a:t>
            </a:r>
            <a:r>
              <a:rPr lang="en-US" dirty="0"/>
              <a:t>C#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ECD931A-5444-4CD8-BFBC-39FDEAF55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63" t="20407" r="41329" b="60833"/>
          <a:stretch/>
        </p:blipFill>
        <p:spPr>
          <a:xfrm>
            <a:off x="1336985" y="3649574"/>
            <a:ext cx="3763759" cy="1070244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ADF8C5D5-99E4-47A3-A297-C28C06A782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1" t="22577" r="19531" b="62639"/>
          <a:stretch/>
        </p:blipFill>
        <p:spPr>
          <a:xfrm>
            <a:off x="2137278" y="5292807"/>
            <a:ext cx="2163172" cy="843465"/>
          </a:xfrm>
          <a:prstGeom prst="rect">
            <a:avLst/>
          </a:prstGeom>
        </p:spPr>
      </p:pic>
      <p:cxnSp>
        <p:nvCxnSpPr>
          <p:cNvPr id="32" name="Соединитель: изогнутый 31">
            <a:extLst>
              <a:ext uri="{FF2B5EF4-FFF2-40B4-BE49-F238E27FC236}">
                <a16:creationId xmlns:a16="http://schemas.microsoft.com/office/drawing/2014/main" id="{98DC2343-291E-4C0E-9B0C-04540B13C36D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rot="5400000">
            <a:off x="2932371" y="5006312"/>
            <a:ext cx="572989" cy="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372D7691-2946-4841-AD77-407FD595A8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47" t="22458" r="48544" b="60273"/>
          <a:stretch/>
        </p:blipFill>
        <p:spPr>
          <a:xfrm>
            <a:off x="7879080" y="3535533"/>
            <a:ext cx="2975935" cy="1184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78B3ED35-4462-45B7-BBF0-232C7F05E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21" t="32222" r="63812" b="48333"/>
          <a:stretch/>
        </p:blipFill>
        <p:spPr>
          <a:xfrm>
            <a:off x="8013708" y="4843639"/>
            <a:ext cx="2751416" cy="13888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5" name="Соединитель: изогнутый 44">
            <a:extLst>
              <a:ext uri="{FF2B5EF4-FFF2-40B4-BE49-F238E27FC236}">
                <a16:creationId xmlns:a16="http://schemas.microsoft.com/office/drawing/2014/main" id="{B79D886B-1500-4A99-ABE6-F040DA7EC0D8}"/>
              </a:ext>
            </a:extLst>
          </p:cNvPr>
          <p:cNvCxnSpPr>
            <a:cxnSpLocks/>
            <a:stCxn id="41" idx="1"/>
            <a:endCxn id="43" idx="1"/>
          </p:cNvCxnSpPr>
          <p:nvPr/>
        </p:nvCxnSpPr>
        <p:spPr>
          <a:xfrm rot="10800000" flipH="1" flipV="1">
            <a:off x="7879080" y="4127676"/>
            <a:ext cx="134628" cy="1410408"/>
          </a:xfrm>
          <a:prstGeom prst="curvedConnector3">
            <a:avLst>
              <a:gd name="adj1" fmla="val -1698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98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FDC33B-877D-4D49-9CD4-95E9C2B2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2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FE91B-876A-4AFB-A4BA-5D7AAB4BCBB2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Генерация кода </a:t>
            </a:r>
            <a:r>
              <a:rPr lang="en-US" sz="2800" dirty="0"/>
              <a:t>(Code Synthesis)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498F4-DF74-473E-97C1-DE9F726D2B01}"/>
              </a:ext>
            </a:extLst>
          </p:cNvPr>
          <p:cNvSpPr txBox="1"/>
          <p:nvPr/>
        </p:nvSpPr>
        <p:spPr>
          <a:xfrm>
            <a:off x="247650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Постановка задачи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2940329-B3D4-4EF1-873A-FA5CA04BA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87" t="21944" r="8124" b="9999"/>
          <a:stretch/>
        </p:blipFill>
        <p:spPr>
          <a:xfrm>
            <a:off x="752475" y="1314449"/>
            <a:ext cx="10020301" cy="46672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94A9AF9-EBB6-4249-97E2-8BEFD2BE1D53}"/>
              </a:ext>
            </a:extLst>
          </p:cNvPr>
          <p:cNvSpPr txBox="1"/>
          <p:nvPr/>
        </p:nvSpPr>
        <p:spPr>
          <a:xfrm>
            <a:off x="838200" y="62072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https://arxiv.org/pdf/2105.09938.pdf</a:t>
            </a:r>
          </a:p>
        </p:txBody>
      </p:sp>
    </p:spTree>
    <p:extLst>
      <p:ext uri="{BB962C8B-B14F-4D97-AF65-F5344CB8AC3E}">
        <p14:creationId xmlns:p14="http://schemas.microsoft.com/office/powerpoint/2010/main" val="1794251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FC6E035-BBBF-4629-AA3F-62FA33D65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3AD1A-003D-4ED0-ACF1-C77E859217EF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Генерация кода </a:t>
            </a:r>
            <a:r>
              <a:rPr lang="en-US" sz="2800" dirty="0"/>
              <a:t>(Code Synthesis)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CD97A7-743F-4860-8FEA-A1DA2E448337}"/>
              </a:ext>
            </a:extLst>
          </p:cNvPr>
          <p:cNvSpPr txBox="1"/>
          <p:nvPr/>
        </p:nvSpPr>
        <p:spPr>
          <a:xfrm>
            <a:off x="247650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Какие бывают </a:t>
            </a:r>
            <a:r>
              <a:rPr lang="ru-RU" sz="2000" dirty="0" err="1"/>
              <a:t>датасеты</a:t>
            </a:r>
            <a:endParaRPr lang="ru-RU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6E2916A-9454-4CAB-89F6-7453BAD1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17" y="1895474"/>
            <a:ext cx="3446864" cy="2544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762FDB-BA2F-4DE3-B8E7-6E437B7B9789}"/>
              </a:ext>
            </a:extLst>
          </p:cNvPr>
          <p:cNvSpPr txBox="1"/>
          <p:nvPr/>
        </p:nvSpPr>
        <p:spPr>
          <a:xfrm>
            <a:off x="444215" y="1519238"/>
            <a:ext cx="3446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CONCODE dataset</a:t>
            </a:r>
            <a:endParaRPr lang="ru-RU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EE202D-3A18-4947-8CDD-B6EB29C0EAC0}"/>
              </a:ext>
            </a:extLst>
          </p:cNvPr>
          <p:cNvSpPr txBox="1"/>
          <p:nvPr/>
        </p:nvSpPr>
        <p:spPr>
          <a:xfrm>
            <a:off x="377540" y="4934545"/>
            <a:ext cx="3772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Язык </a:t>
            </a:r>
            <a:r>
              <a:rPr lang="en-US" dirty="0"/>
              <a:t>Java 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Есть контекст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Содержит базовые операции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Много плохо размеченных </a:t>
            </a:r>
            <a:r>
              <a:rPr lang="ru-RU" dirty="0" err="1"/>
              <a:t>сэмплов</a:t>
            </a:r>
            <a:r>
              <a:rPr lang="ru-RU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C0A2A-F687-42B4-BE66-DD58A5697E75}"/>
              </a:ext>
            </a:extLst>
          </p:cNvPr>
          <p:cNvSpPr txBox="1"/>
          <p:nvPr/>
        </p:nvSpPr>
        <p:spPr>
          <a:xfrm>
            <a:off x="377540" y="4552950"/>
            <a:ext cx="4189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Размер</a:t>
            </a:r>
            <a:r>
              <a:rPr lang="en-US" dirty="0"/>
              <a:t>: 100K </a:t>
            </a:r>
            <a:r>
              <a:rPr lang="ru-RU" dirty="0"/>
              <a:t>Источник</a:t>
            </a:r>
            <a:r>
              <a:rPr lang="en-US" dirty="0"/>
              <a:t>: GitHub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6424288-97D8-4CE7-A567-743765BBA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33" y="1771710"/>
            <a:ext cx="4189549" cy="254490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2B635C7-58CE-4858-91DC-511C210520E1}"/>
              </a:ext>
            </a:extLst>
          </p:cNvPr>
          <p:cNvSpPr txBox="1"/>
          <p:nvPr/>
        </p:nvSpPr>
        <p:spPr>
          <a:xfrm>
            <a:off x="4593874" y="1463933"/>
            <a:ext cx="3446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APPS dataset</a:t>
            </a:r>
            <a:endParaRPr lang="ru-RU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D61AE7-7E60-4243-AF11-ADC9A8B90A19}"/>
              </a:ext>
            </a:extLst>
          </p:cNvPr>
          <p:cNvSpPr txBox="1"/>
          <p:nvPr/>
        </p:nvSpPr>
        <p:spPr>
          <a:xfrm>
            <a:off x="4150369" y="4316670"/>
            <a:ext cx="4333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Размер</a:t>
            </a:r>
            <a:r>
              <a:rPr lang="en-US" dirty="0"/>
              <a:t>: 10K </a:t>
            </a:r>
            <a:r>
              <a:rPr lang="ru-RU" dirty="0"/>
              <a:t>задач</a:t>
            </a:r>
            <a:r>
              <a:rPr lang="en-US" dirty="0"/>
              <a:t> / 260K </a:t>
            </a:r>
            <a:r>
              <a:rPr lang="ru-RU" dirty="0"/>
              <a:t>программ</a:t>
            </a:r>
            <a:endParaRPr lang="en-US" dirty="0"/>
          </a:p>
          <a:p>
            <a:r>
              <a:rPr lang="ru-RU" dirty="0"/>
              <a:t>Источник</a:t>
            </a:r>
            <a:r>
              <a:rPr lang="en-US" dirty="0"/>
              <a:t>: </a:t>
            </a:r>
            <a:r>
              <a:rPr lang="ru-RU" dirty="0"/>
              <a:t>сайт типа</a:t>
            </a:r>
            <a:r>
              <a:rPr lang="en-US" dirty="0"/>
              <a:t> </a:t>
            </a:r>
            <a:r>
              <a:rPr lang="en-US" dirty="0" err="1"/>
              <a:t>Codeforces</a:t>
            </a:r>
            <a:r>
              <a:rPr lang="en-US" dirty="0"/>
              <a:t>  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920B4A-698F-41CE-AE5E-CDF28797A978}"/>
              </a:ext>
            </a:extLst>
          </p:cNvPr>
          <p:cNvSpPr txBox="1"/>
          <p:nvPr/>
        </p:nvSpPr>
        <p:spPr>
          <a:xfrm>
            <a:off x="4222533" y="4934545"/>
            <a:ext cx="41648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Язык </a:t>
            </a:r>
            <a:r>
              <a:rPr lang="en-US" dirty="0"/>
              <a:t>Python 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Есть контекст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Три уровня сложности </a:t>
            </a:r>
          </a:p>
          <a:p>
            <a:endParaRPr lang="ru-RU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A6E3C0C-FCE0-45D7-82F2-8305D80CB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532" y="1787414"/>
            <a:ext cx="2885981" cy="25716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31BF7B2-E4E9-4089-AFEE-E1DD9BA0CB66}"/>
              </a:ext>
            </a:extLst>
          </p:cNvPr>
          <p:cNvSpPr txBox="1"/>
          <p:nvPr/>
        </p:nvSpPr>
        <p:spPr>
          <a:xfrm>
            <a:off x="8297194" y="1463933"/>
            <a:ext cx="3446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Spider dataset</a:t>
            </a:r>
            <a:endParaRPr lang="ru-RU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633ACF-D724-42EA-A705-6D2285D49A41}"/>
              </a:ext>
            </a:extLst>
          </p:cNvPr>
          <p:cNvSpPr txBox="1"/>
          <p:nvPr/>
        </p:nvSpPr>
        <p:spPr>
          <a:xfrm>
            <a:off x="8706176" y="4316612"/>
            <a:ext cx="3061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Размер</a:t>
            </a:r>
            <a:r>
              <a:rPr lang="en-US" dirty="0"/>
              <a:t>: 10K </a:t>
            </a:r>
            <a:r>
              <a:rPr lang="ru-RU" dirty="0"/>
              <a:t>запросов</a:t>
            </a:r>
            <a:r>
              <a:rPr lang="en-US" dirty="0"/>
              <a:t> / 2</a:t>
            </a:r>
            <a:r>
              <a:rPr lang="ru-RU" dirty="0"/>
              <a:t>0</a:t>
            </a:r>
            <a:r>
              <a:rPr lang="en-US" dirty="0"/>
              <a:t>0 </a:t>
            </a:r>
            <a:r>
              <a:rPr lang="ru-RU" dirty="0"/>
              <a:t>баз данных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F4ED15-E83F-4D42-B0BD-165F84BA41CF}"/>
              </a:ext>
            </a:extLst>
          </p:cNvPr>
          <p:cNvSpPr txBox="1"/>
          <p:nvPr/>
        </p:nvSpPr>
        <p:spPr>
          <a:xfrm>
            <a:off x="8706176" y="4932402"/>
            <a:ext cx="30613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Язык </a:t>
            </a:r>
            <a:r>
              <a:rPr lang="en-US" dirty="0"/>
              <a:t>SQL 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Есть контекст(схема)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Базовые операции</a:t>
            </a:r>
          </a:p>
        </p:txBody>
      </p:sp>
    </p:spTree>
    <p:extLst>
      <p:ext uri="{BB962C8B-B14F-4D97-AF65-F5344CB8AC3E}">
        <p14:creationId xmlns:p14="http://schemas.microsoft.com/office/powerpoint/2010/main" val="353853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EF8D898-C123-4174-8321-9499B844B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4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4634E-1D9E-467F-9AAE-ABE3E51A1D53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Генерация кода </a:t>
            </a:r>
            <a:r>
              <a:rPr lang="en-US" sz="2800" dirty="0"/>
              <a:t>(Code Synthesis)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B7680-30A0-4810-8A4F-42969B72CD35}"/>
              </a:ext>
            </a:extLst>
          </p:cNvPr>
          <p:cNvSpPr txBox="1"/>
          <p:nvPr/>
        </p:nvSpPr>
        <p:spPr>
          <a:xfrm>
            <a:off x="247650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Какие бывают метрики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955E5-A20A-4442-AFB3-9F0A111725E6}"/>
              </a:ext>
            </a:extLst>
          </p:cNvPr>
          <p:cNvSpPr txBox="1"/>
          <p:nvPr/>
        </p:nvSpPr>
        <p:spPr>
          <a:xfrm>
            <a:off x="1325880" y="2366946"/>
            <a:ext cx="9540240" cy="2124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Exact match (EM): </a:t>
            </a:r>
            <a:r>
              <a:rPr lang="ru-RU" b="1" dirty="0"/>
              <a:t> </a:t>
            </a:r>
            <a:r>
              <a:rPr lang="ru-RU" dirty="0"/>
              <a:t>сравниваем посимвольно – очевидно, плохая метрика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BLEU</a:t>
            </a:r>
            <a:r>
              <a:rPr lang="en-US" dirty="0"/>
              <a:t>: </a:t>
            </a:r>
            <a:r>
              <a:rPr lang="ru-RU" dirty="0"/>
              <a:t>сравниваем код как текст с помощью </a:t>
            </a:r>
            <a:r>
              <a:rPr lang="en-US" dirty="0"/>
              <a:t>n-</a:t>
            </a:r>
            <a:r>
              <a:rPr lang="ru-RU" dirty="0"/>
              <a:t>грамм.  Тоже плохая метрика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CodeBLEU</a:t>
            </a:r>
            <a:r>
              <a:rPr lang="en-US" dirty="0"/>
              <a:t>: </a:t>
            </a:r>
            <a:r>
              <a:rPr lang="ru-RU" dirty="0"/>
              <a:t>сравниваем код на уровне токенов, абстрактного синтаксического дерева и потока информации</a:t>
            </a:r>
            <a:r>
              <a:rPr lang="en-US" dirty="0"/>
              <a:t> (</a:t>
            </a:r>
            <a:r>
              <a:rPr lang="en-US" dirty="0" err="1"/>
              <a:t>DataFlow</a:t>
            </a:r>
            <a:r>
              <a:rPr lang="en-US" dirty="0"/>
              <a:t>). </a:t>
            </a:r>
            <a:r>
              <a:rPr lang="ru-RU" dirty="0"/>
              <a:t> Хорошая метрика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Запуск кода на тестах</a:t>
            </a:r>
            <a:r>
              <a:rPr lang="en-US" b="1" dirty="0"/>
              <a:t>: </a:t>
            </a:r>
            <a:r>
              <a:rPr lang="ru-RU" dirty="0"/>
              <a:t>лучшая метрика, но мало тестов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52350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55A1C2F-DFDD-497D-B858-AE5686CE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5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BE7FEB-4410-441C-92F0-04C4D98C677A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Генерация кода </a:t>
            </a:r>
            <a:r>
              <a:rPr lang="en-US" sz="2800" dirty="0"/>
              <a:t>(Code Synthesis)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339431-DACC-4A10-8003-9D68E9CAC30E}"/>
              </a:ext>
            </a:extLst>
          </p:cNvPr>
          <p:cNvSpPr txBox="1"/>
          <p:nvPr/>
        </p:nvSpPr>
        <p:spPr>
          <a:xfrm>
            <a:off x="247650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С</a:t>
            </a:r>
            <a:r>
              <a:rPr lang="en-US" sz="2000" dirty="0" err="1"/>
              <a:t>odeBLEU</a:t>
            </a:r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2D9DEB2-6A95-4C9F-B719-BD57CA511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2" t="33055" r="17579" b="11667"/>
          <a:stretch/>
        </p:blipFill>
        <p:spPr>
          <a:xfrm>
            <a:off x="2057400" y="1866840"/>
            <a:ext cx="8077200" cy="37909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21B0AC-4A22-467D-BB28-CD6959230A2B}"/>
              </a:ext>
            </a:extLst>
          </p:cNvPr>
          <p:cNvSpPr txBox="1"/>
          <p:nvPr/>
        </p:nvSpPr>
        <p:spPr>
          <a:xfrm>
            <a:off x="247650" y="6233098"/>
            <a:ext cx="891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Shuo</a:t>
            </a:r>
            <a:r>
              <a:rPr lang="en-US" dirty="0"/>
              <a:t> Ren at el. </a:t>
            </a:r>
            <a:r>
              <a:rPr lang="en-US" dirty="0" err="1"/>
              <a:t>CodeBLEU</a:t>
            </a:r>
            <a:r>
              <a:rPr lang="en-US" dirty="0"/>
              <a:t>: a Method for Automatic Evaluation of Code Synthesis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515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B1EE104-62FE-4BC5-8AF7-8E12FA8FB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6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4F64F-A34A-479A-B3C8-087F88D63C74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Генерация кода </a:t>
            </a:r>
            <a:r>
              <a:rPr lang="en-US" sz="2800" dirty="0"/>
              <a:t>(Code Synthesis)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D63E9-CF5E-4E17-B497-DDA7903848F7}"/>
              </a:ext>
            </a:extLst>
          </p:cNvPr>
          <p:cNvSpPr txBox="1"/>
          <p:nvPr/>
        </p:nvSpPr>
        <p:spPr>
          <a:xfrm>
            <a:off x="247650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BLEU </a:t>
            </a:r>
            <a:r>
              <a:rPr lang="ru-RU" sz="2000" dirty="0"/>
              <a:t>плохо показывает качество программы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DC7E26-D7A7-4A61-9AC7-CF38B6B0E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767" y="1886673"/>
            <a:ext cx="5420466" cy="3823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556E8-864E-4773-A90D-C7E578182A8E}"/>
              </a:ext>
            </a:extLst>
          </p:cNvPr>
          <p:cNvSpPr txBox="1"/>
          <p:nvPr/>
        </p:nvSpPr>
        <p:spPr>
          <a:xfrm>
            <a:off x="124790" y="6289398"/>
            <a:ext cx="9864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10" dirty="0">
                <a:latin typeface="Arial"/>
                <a:cs typeface="Arial"/>
              </a:rPr>
              <a:t>Dan</a:t>
            </a:r>
            <a:r>
              <a:rPr lang="en-US" sz="1800" spc="5" dirty="0">
                <a:latin typeface="Arial"/>
                <a:cs typeface="Arial"/>
              </a:rPr>
              <a:t> </a:t>
            </a:r>
            <a:r>
              <a:rPr lang="en-US" sz="1800" spc="45" dirty="0" err="1">
                <a:latin typeface="Arial"/>
                <a:cs typeface="Arial"/>
              </a:rPr>
              <a:t>Hendrycks</a:t>
            </a:r>
            <a:r>
              <a:rPr lang="en-US" sz="1800" spc="10" dirty="0">
                <a:latin typeface="Arial"/>
                <a:cs typeface="Arial"/>
              </a:rPr>
              <a:t> </a:t>
            </a:r>
            <a:r>
              <a:rPr lang="en-US" sz="1800" spc="5" dirty="0">
                <a:latin typeface="Arial"/>
                <a:cs typeface="Arial"/>
              </a:rPr>
              <a:t>et</a:t>
            </a:r>
            <a:r>
              <a:rPr lang="en-US" sz="1800" spc="10" dirty="0">
                <a:latin typeface="Arial"/>
                <a:cs typeface="Arial"/>
              </a:rPr>
              <a:t> </a:t>
            </a:r>
            <a:r>
              <a:rPr lang="en-US" sz="1800" spc="5" dirty="0">
                <a:latin typeface="Arial"/>
                <a:cs typeface="Arial"/>
              </a:rPr>
              <a:t>al. </a:t>
            </a:r>
            <a:r>
              <a:rPr lang="en-US" sz="1800" spc="25" dirty="0">
                <a:latin typeface="Arial"/>
                <a:cs typeface="Arial"/>
              </a:rPr>
              <a:t>Measuring</a:t>
            </a:r>
            <a:r>
              <a:rPr lang="en-US" sz="1800" spc="10" dirty="0">
                <a:latin typeface="Arial"/>
                <a:cs typeface="Arial"/>
              </a:rPr>
              <a:t> </a:t>
            </a:r>
            <a:r>
              <a:rPr lang="en-US" sz="1800" spc="55" dirty="0">
                <a:latin typeface="Arial"/>
                <a:cs typeface="Arial"/>
              </a:rPr>
              <a:t>Coding</a:t>
            </a:r>
            <a:r>
              <a:rPr lang="en-US" sz="1800" spc="10" dirty="0">
                <a:latin typeface="Arial"/>
                <a:cs typeface="Arial"/>
              </a:rPr>
              <a:t> </a:t>
            </a:r>
            <a:r>
              <a:rPr lang="en-US" sz="1800" spc="25" dirty="0">
                <a:latin typeface="Arial"/>
                <a:cs typeface="Arial"/>
              </a:rPr>
              <a:t>Challenge</a:t>
            </a:r>
            <a:r>
              <a:rPr lang="en-US" sz="1800" spc="5" dirty="0">
                <a:latin typeface="Arial"/>
                <a:cs typeface="Arial"/>
              </a:rPr>
              <a:t> </a:t>
            </a:r>
            <a:r>
              <a:rPr lang="en-US" sz="1800" spc="40" dirty="0">
                <a:latin typeface="Arial"/>
                <a:cs typeface="Arial"/>
              </a:rPr>
              <a:t>Competence</a:t>
            </a:r>
            <a:r>
              <a:rPr lang="en-US" sz="1800" spc="10" dirty="0">
                <a:latin typeface="Arial"/>
                <a:cs typeface="Arial"/>
              </a:rPr>
              <a:t> </a:t>
            </a:r>
            <a:r>
              <a:rPr lang="en-US" sz="1800" spc="-25" dirty="0">
                <a:latin typeface="Arial"/>
                <a:cs typeface="Arial"/>
              </a:rPr>
              <a:t>With</a:t>
            </a:r>
            <a:r>
              <a:rPr lang="en-US" sz="1800" spc="5" dirty="0">
                <a:latin typeface="Arial"/>
                <a:cs typeface="Arial"/>
              </a:rPr>
              <a:t> </a:t>
            </a:r>
            <a:r>
              <a:rPr lang="en-US" sz="1800" spc="-70" dirty="0">
                <a:latin typeface="Arial"/>
                <a:cs typeface="Arial"/>
              </a:rPr>
              <a:t>APPS.</a:t>
            </a:r>
            <a:r>
              <a:rPr lang="en-US" sz="1800" spc="10" dirty="0">
                <a:latin typeface="Arial"/>
                <a:cs typeface="Arial"/>
              </a:rPr>
              <a:t> </a:t>
            </a:r>
            <a:r>
              <a:rPr lang="en-US" sz="1800" spc="-20" dirty="0" err="1">
                <a:latin typeface="Arial"/>
                <a:cs typeface="Arial"/>
              </a:rPr>
              <a:t>arXiv</a:t>
            </a:r>
            <a:r>
              <a:rPr lang="en-US" sz="1800" spc="10" dirty="0">
                <a:latin typeface="Arial"/>
                <a:cs typeface="Arial"/>
              </a:rPr>
              <a:t> 2021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7901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988512C-EE99-4180-8E71-7C4C914F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7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2C81B-FE9D-4F86-B990-23916C6C3DE6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Генерация кода </a:t>
            </a:r>
            <a:r>
              <a:rPr lang="en-US" sz="2800" dirty="0"/>
              <a:t>(Code Synthesis)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FD9D7-FFF5-4550-89CA-DCCEBBD56A50}"/>
              </a:ext>
            </a:extLst>
          </p:cNvPr>
          <p:cNvSpPr txBox="1"/>
          <p:nvPr/>
        </p:nvSpPr>
        <p:spPr>
          <a:xfrm>
            <a:off x="247650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Нерешенные задачи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5622C-93A4-4007-9961-13B8FFE60B45}"/>
              </a:ext>
            </a:extLst>
          </p:cNvPr>
          <p:cNvSpPr txBox="1"/>
          <p:nvPr/>
        </p:nvSpPr>
        <p:spPr>
          <a:xfrm>
            <a:off x="3009418" y="127641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Результаты</a:t>
            </a:r>
            <a:r>
              <a:rPr lang="en-US" sz="2000" dirty="0"/>
              <a:t> GPT</a:t>
            </a:r>
            <a:r>
              <a:rPr lang="ru-RU" sz="2000" dirty="0"/>
              <a:t> на </a:t>
            </a:r>
            <a:r>
              <a:rPr lang="en-US" sz="2000" dirty="0"/>
              <a:t>APPS</a:t>
            </a: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5FE701-5D22-4BE2-A9BF-7DE693F53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098" y="2328954"/>
            <a:ext cx="9965803" cy="25747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33A429-E99E-4AC7-92B5-ADF696CC45A4}"/>
              </a:ext>
            </a:extLst>
          </p:cNvPr>
          <p:cNvSpPr txBox="1"/>
          <p:nvPr/>
        </p:nvSpPr>
        <p:spPr>
          <a:xfrm>
            <a:off x="1905000" y="425958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Предобучена</a:t>
            </a:r>
            <a:r>
              <a:rPr lang="ru-RU" dirty="0"/>
              <a:t> на простом тексте(без </a:t>
            </a:r>
            <a:r>
              <a:rPr lang="en-US" dirty="0"/>
              <a:t>fine-tuning)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E9A20F-1D66-49DA-9151-46755D663B6A}"/>
              </a:ext>
            </a:extLst>
          </p:cNvPr>
          <p:cNvSpPr txBox="1"/>
          <p:nvPr/>
        </p:nvSpPr>
        <p:spPr>
          <a:xfrm>
            <a:off x="1905000" y="4719029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Предобучены</a:t>
            </a:r>
            <a:r>
              <a:rPr lang="ru-RU" dirty="0"/>
              <a:t> на тексте и  </a:t>
            </a:r>
            <a:r>
              <a:rPr lang="ru-RU" dirty="0" err="1"/>
              <a:t>дообучены</a:t>
            </a:r>
            <a:r>
              <a:rPr lang="ru-RU" dirty="0"/>
              <a:t> на коде с</a:t>
            </a:r>
            <a:r>
              <a:rPr lang="en-US" dirty="0"/>
              <a:t> GitHub </a:t>
            </a:r>
            <a:r>
              <a:rPr lang="ru-RU" dirty="0"/>
              <a:t>и </a:t>
            </a:r>
            <a:r>
              <a:rPr lang="en-US" dirty="0"/>
              <a:t>fine-tuned </a:t>
            </a:r>
            <a:r>
              <a:rPr lang="ru-RU" dirty="0"/>
              <a:t>на  </a:t>
            </a:r>
            <a:r>
              <a:rPr lang="en-US" dirty="0"/>
              <a:t>APPS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563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E677C21-556B-42B8-B269-19DED323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8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0C9A3-1555-4DC7-90A2-871696DBEBED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Code2Vec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6ABD7-2E6E-48D4-8989-E792DC643AF0}"/>
              </a:ext>
            </a:extLst>
          </p:cNvPr>
          <p:cNvSpPr txBox="1"/>
          <p:nvPr/>
        </p:nvSpPr>
        <p:spPr>
          <a:xfrm>
            <a:off x="247650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Идея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0480D-68B4-4C7F-8DD2-A216FEBE7133}"/>
              </a:ext>
            </a:extLst>
          </p:cNvPr>
          <p:cNvSpPr txBox="1"/>
          <p:nvPr/>
        </p:nvSpPr>
        <p:spPr>
          <a:xfrm>
            <a:off x="2247900" y="1466850"/>
            <a:ext cx="756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 хотим</a:t>
            </a:r>
            <a:r>
              <a:rPr lang="en-US" dirty="0"/>
              <a:t>: code embeddings – </a:t>
            </a:r>
            <a:r>
              <a:rPr lang="ru-RU" dirty="0"/>
              <a:t>похожие куски кода семантически кода отображаются в похожие вектора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38498-C478-4AAE-8677-BAED8C47517C}"/>
              </a:ext>
            </a:extLst>
          </p:cNvPr>
          <p:cNvSpPr txBox="1"/>
          <p:nvPr/>
        </p:nvSpPr>
        <p:spPr>
          <a:xfrm>
            <a:off x="2247900" y="2303621"/>
            <a:ext cx="756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Как будем это делать</a:t>
            </a:r>
            <a:r>
              <a:rPr lang="en-US" dirty="0"/>
              <a:t>: </a:t>
            </a:r>
            <a:r>
              <a:rPr lang="ru-RU" dirty="0"/>
              <a:t>обучим модель, которая по коду функции определяет ее название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20D0AA0-97D3-4C7D-A842-D3BA4A99E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63" t="20407" r="41329" b="60833"/>
          <a:stretch/>
        </p:blipFill>
        <p:spPr>
          <a:xfrm>
            <a:off x="657225" y="4441449"/>
            <a:ext cx="4524375" cy="128652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8707775-F07E-4AB8-ABB7-0E2682F014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41" t="22577" r="19531" b="62639"/>
          <a:stretch/>
        </p:blipFill>
        <p:spPr>
          <a:xfrm>
            <a:off x="7667625" y="4573530"/>
            <a:ext cx="2600325" cy="1013920"/>
          </a:xfrm>
          <a:prstGeom prst="rect">
            <a:avLst/>
          </a:prstGeom>
        </p:spPr>
      </p:pic>
      <p:cxnSp>
        <p:nvCxnSpPr>
          <p:cNvPr id="16" name="Соединитель: изогнутый 15">
            <a:extLst>
              <a:ext uri="{FF2B5EF4-FFF2-40B4-BE49-F238E27FC236}">
                <a16:creationId xmlns:a16="http://schemas.microsoft.com/office/drawing/2014/main" id="{AECABB68-1E8B-439D-806F-360CE75925C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181600" y="5080490"/>
            <a:ext cx="2486025" cy="42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93F39F-0D5F-4B4E-9BAF-9DA5D8D90400}"/>
              </a:ext>
            </a:extLst>
          </p:cNvPr>
          <p:cNvSpPr txBox="1"/>
          <p:nvPr/>
        </p:nvSpPr>
        <p:spPr>
          <a:xfrm>
            <a:off x="2247900" y="3158753"/>
            <a:ext cx="762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Главная идея</a:t>
            </a:r>
            <a:r>
              <a:rPr lang="en-US" b="1" dirty="0"/>
              <a:t>: </a:t>
            </a:r>
            <a:r>
              <a:rPr lang="ru-RU" dirty="0"/>
              <a:t>даем на вход модели синтаксические пути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568812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A3EF42C-4DBD-4091-95AE-E6F1C38B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9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E2E93F-A2A0-4572-BE6E-9A78BED6251B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Code2Vec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1B10C-F0EB-4A46-92BC-7B56D8A26076}"/>
              </a:ext>
            </a:extLst>
          </p:cNvPr>
          <p:cNvSpPr txBox="1"/>
          <p:nvPr/>
        </p:nvSpPr>
        <p:spPr>
          <a:xfrm>
            <a:off x="247650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Пути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35D3B5E-B6FA-4BF5-B03B-829C9720D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6" t="24593" r="21667" b="32148"/>
          <a:stretch/>
        </p:blipFill>
        <p:spPr>
          <a:xfrm>
            <a:off x="2235200" y="1771710"/>
            <a:ext cx="7721600" cy="3468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B21FE8-325B-49E9-B975-7B3194E7DDB8}"/>
              </a:ext>
            </a:extLst>
          </p:cNvPr>
          <p:cNvSpPr txBox="1"/>
          <p:nvPr/>
        </p:nvSpPr>
        <p:spPr>
          <a:xfrm>
            <a:off x="247650" y="1402378"/>
            <a:ext cx="836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Тройки вида (начальный лист, путь, конечный лист) – </a:t>
            </a:r>
            <a:r>
              <a:rPr lang="en-US" dirty="0"/>
              <a:t>path-context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43BEBF-15E4-4F68-B557-5F9A83C23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67" t="66223" r="24000" b="29481"/>
          <a:stretch/>
        </p:blipFill>
        <p:spPr>
          <a:xfrm>
            <a:off x="3119120" y="5601802"/>
            <a:ext cx="5953760" cy="294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6B5EB7-C2AC-4637-8834-2117BF950656}"/>
              </a:ext>
            </a:extLst>
          </p:cNvPr>
          <p:cNvSpPr txBox="1"/>
          <p:nvPr/>
        </p:nvSpPr>
        <p:spPr>
          <a:xfrm>
            <a:off x="379730" y="5564456"/>
            <a:ext cx="359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Красный </a:t>
            </a:r>
            <a:r>
              <a:rPr lang="en-US" dirty="0"/>
              <a:t>path-context = 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B4DE8B-A233-4889-BE4E-AB050C813347}"/>
              </a:ext>
            </a:extLst>
          </p:cNvPr>
          <p:cNvSpPr txBox="1"/>
          <p:nvPr/>
        </p:nvSpPr>
        <p:spPr>
          <a:xfrm>
            <a:off x="379730" y="6229179"/>
            <a:ext cx="94976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Uri Alon et al. </a:t>
            </a:r>
            <a:r>
              <a:rPr lang="ru-RU" sz="1400" dirty="0"/>
              <a:t>code2vec: Learning </a:t>
            </a:r>
            <a:r>
              <a:rPr lang="ru-RU" sz="1400" dirty="0" err="1"/>
              <a:t>Distributed</a:t>
            </a:r>
            <a:r>
              <a:rPr lang="ru-RU" sz="1400" dirty="0"/>
              <a:t> </a:t>
            </a:r>
            <a:r>
              <a:rPr lang="ru-RU" sz="1400" dirty="0" err="1"/>
              <a:t>Representations</a:t>
            </a:r>
            <a:r>
              <a:rPr lang="ru-RU" sz="1400" dirty="0"/>
              <a:t> </a:t>
            </a:r>
            <a:r>
              <a:rPr lang="ru-RU" sz="1400" dirty="0" err="1"/>
              <a:t>of</a:t>
            </a:r>
            <a:r>
              <a:rPr lang="ru-RU" sz="1400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35680487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473</Words>
  <Application>Microsoft Office PowerPoint</Application>
  <PresentationFormat>Широкоэкранный</PresentationFormat>
  <Paragraphs>94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Open sans</vt:lpstr>
      <vt:lpstr>Open sans</vt:lpstr>
      <vt:lpstr>Тема Office</vt:lpstr>
      <vt:lpstr>Глубинное обучение для работы с кодом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Глубинное обучение для работы с кодом</dc:title>
  <dc:creator>Никита Корягин</dc:creator>
  <cp:lastModifiedBy>Никита Корягин</cp:lastModifiedBy>
  <cp:revision>3</cp:revision>
  <dcterms:created xsi:type="dcterms:W3CDTF">2021-11-29T23:38:24Z</dcterms:created>
  <dcterms:modified xsi:type="dcterms:W3CDTF">2021-11-30T07:25:46Z</dcterms:modified>
</cp:coreProperties>
</file>